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5143500" cx="9144000"/>
  <p:notesSz cx="6858000" cy="9144000"/>
  <p:embeddedFontLst>
    <p:embeddedFont>
      <p:font typeface="Garamond"/>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Garamond-regular.fntdata"/><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Garamond-italic.fntdata"/><Relationship Id="rId10" Type="http://schemas.openxmlformats.org/officeDocument/2006/relationships/slide" Target="slides/slide6.xml"/><Relationship Id="rId32" Type="http://schemas.openxmlformats.org/officeDocument/2006/relationships/font" Target="fonts/Garamond-bold.fntdata"/><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font" Target="fonts/Garamond-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jpg>
</file>

<file path=ppt/media/image01.png>
</file>

<file path=ppt/media/image02.jpg>
</file>

<file path=ppt/media/image03.jpg>
</file>

<file path=ppt/media/image04.jpg>
</file>

<file path=ppt/media/image05.jpg>
</file>

<file path=ppt/media/image0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sz="1050">
                <a:highlight>
                  <a:srgbClr val="FFFFFF"/>
                </a:highlight>
              </a:rPr>
              <a:t>Edward the Seventh was set to be crowned King of the United Kingdom and the coronation procession was </a:t>
            </a:r>
            <a:r>
              <a:rPr lang="en" sz="1050">
                <a:solidFill>
                  <a:srgbClr val="252525"/>
                </a:solidFill>
                <a:highlight>
                  <a:srgbClr val="FFFFFF"/>
                </a:highlight>
              </a:rPr>
              <a:t>scheduled for June 26 and 27 of 1902, in London.They really went all out with their procession in those days. They were epic.</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A gentleman named Paul Krell owned a flat right along the procession route -- 56A Pall Mall, that’s it right there -- and another gentleman named CS Henry happened to be looking to rent a flat with a view of procession for both days of it. So Henry visited Krell’s flat, where the housekeeper informed him that it would indeed have an excellent view of the procession.</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6" name="Shape 106"/>
        <p:cNvGrpSpPr/>
        <p:nvPr/>
      </p:nvGrpSpPr>
      <p:grpSpPr>
        <a:xfrm>
          <a:off x="0" y="0"/>
          <a:ext cx="0" cy="0"/>
          <a:chOff x="0" y="0"/>
          <a:chExt cx="0" cy="0"/>
        </a:xfrm>
      </p:grpSpPr>
      <p:sp>
        <p:nvSpPr>
          <p:cNvPr id="107" name="Shape 1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8" name="Shape 10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Krell and Henry came to agreement over the phone. Henry send written confirmation along with a deposit.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Krell confirmed his receipt of those items as well as the agreement.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 name="Shape 11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sz="1050">
                <a:highlight>
                  <a:srgbClr val="FFFFFF"/>
                </a:highlight>
              </a:rPr>
              <a:t>And then poor old Edward the Seventh fell quite ill and the coronation was postponed indefinitely. Henry refused to pay the balance of the rental fee. Krell sued. And a court discharged the contract.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1" name="Shape 121"/>
        <p:cNvGrpSpPr/>
        <p:nvPr/>
      </p:nvGrpSpPr>
      <p:grpSpPr>
        <a:xfrm>
          <a:off x="0" y="0"/>
          <a:ext cx="0" cy="0"/>
          <a:chOff x="0" y="0"/>
          <a:chExt cx="0" cy="0"/>
        </a:xfrm>
      </p:grpSpPr>
      <p:sp>
        <p:nvSpPr>
          <p:cNvPr id="122" name="Shape 1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 name="Shape 12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Why? They did so based on a doctrine called frustration of purpose. The idea here is that if unforeseen events occur that frustrate one party’s primary purpose in forming the contract, and both parties knew about that purpose at the outset, then the contract may be undone. We as a society prefer not to hold the parties to it.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Frustration of purpose is still a grounds for what is called rescission, which is the court ordered undoing of a contract, and is one of a set of implements that contract law uses to react to unforeseen eventualities.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On the blockchain, we can imagine all sorts of unforeseen eventualities. Network failures...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Datafeed failures...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Coding Errors discovered after the fact...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Let’s start with a pop quiz. Does anyone know which book this frontispiece -- it’s not a cover, it’s a frontispiece -- belongs to?</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 name="Shape 14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solidFill>
                  <a:schemeClr val="dk1"/>
                </a:solidFill>
              </a:rPr>
              <a:t>..or the discovery of fraud after an agreement has been made. As we’ve just saw, contract law has the tools for such an intervention. The question is, how can we emulate these tools in smart contracts, espectially when one of the most appealing aspects of smart contracts, for some, is their immutability? On the technical level, there certainly some possibilities. These are things like: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..or the discovery of fraud after an agreement has been made. As we’ve just saw, contract law has the tools for such an intervention. The question is, how can we emulate these tools in smart contracts, espectially when one of the most appealing aspects of smart contracts, for some, is their immutability? On the technical level, there certainly some possibilities. These are things like: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So we want to think about how to deal with these situations. That includes technical solutions. These include protocol tools: functions for undoing or altering contracts that are built into the network architecture.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Prescient coding: creating functions that courts or parties can turn on or off in order to adapt to circumstances.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6" name="Shape 166"/>
        <p:cNvGrpSpPr/>
        <p:nvPr/>
      </p:nvGrpSpPr>
      <p:grpSpPr>
        <a:xfrm>
          <a:off x="0" y="0"/>
          <a:ext cx="0" cy="0"/>
          <a:chOff x="0" y="0"/>
          <a:chExt cx="0" cy="0"/>
        </a:xfrm>
      </p:grpSpPr>
      <p:sp>
        <p:nvSpPr>
          <p:cNvPr id="167" name="Shape 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8" name="Shape 16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And lastly, dynamic contract dependencies: webs of interactive contracts that can be scuttled or swapped out in response to unforeseen eventualities. </a:t>
            </a:r>
            <a:r>
              <a:rPr lang="en">
                <a:solidFill>
                  <a:schemeClr val="dk1"/>
                </a:solidFill>
              </a:rPr>
              <a:t>Continuing to hone these potential tools and drawing from the lessons of contract law is the topic of a forthcoming IC3 paper and something I hope we’ll all be able to discuss here at the retreat and long afterward.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..or the discovery of criminal content after the fact. As we’ve just seen, contract law has the tools for such an intervention. The question is should or can we import those tools into smart contracts and how? The is the topic of a forthcoming IC3 paper and something I hope we’ll all be able to discuss here at the retreat and afterward.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Leviathan by Thomas Hobbes, published in 1651.</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 name="Shape 66"/>
        <p:cNvGrpSpPr/>
        <p:nvPr/>
      </p:nvGrpSpPr>
      <p:grpSpPr>
        <a:xfrm>
          <a:off x="0" y="0"/>
          <a:ext cx="0" cy="0"/>
          <a:chOff x="0" y="0"/>
          <a:chExt cx="0" cy="0"/>
        </a:xfrm>
      </p:grpSpPr>
      <p:sp>
        <p:nvSpPr>
          <p:cNvPr id="67" name="Shape 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 name="Shape 6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solidFill>
                  <a:schemeClr val="dk1"/>
                </a:solidFill>
              </a:rPr>
              <a:t>At least as far back as this book, it has been recognized that the primary purpose of contract law was to deter…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Opportunistic breach of agreements.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Turns out that smart contracts also aim to deter opportunistic breach through the use of technology. This has idea has been recognized as far back as the seminal writings on smart contracts. So, i</a:t>
            </a:r>
            <a:r>
              <a:rPr lang="en"/>
              <a:t>n this sense, the aims smart contracts dovetail with the goals of contract law. But there’s another aspect of contract law that doesn’t get discussed as much when it comes to smart contracts and that is…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solidFill>
                  <a:schemeClr val="dk1"/>
                </a:solidFill>
              </a:rPr>
              <a:t>...the need to occasionally modify or even undo contracts in light of unforeseen eventualities.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You may recall from Ari’s opening address yesterday that the fifth grand technical challenge was to deal with unforeseen eventualities once smart contracts are deployed. Contract law already has well-developed tools for dealing with such eventualities. If we are going to make smart contracts viable and also harmonize them with existing institutions, then it would be advantageous to think about which of those tools we might import from contract law. Let me give you an example of one of these contract law tools in action.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solidFill>
                  <a:schemeClr val="dk1"/>
                </a:solidFill>
              </a:rPr>
              <a:t>Krell v. Henry is a seminal contract law case.  If you went to law school, you surely read it first year. For everyone else, the facts are these: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0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0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en.wikipedia.org/wiki/Pall_Mall,_Londo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0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00.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05.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0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0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53" name="Shape 53"/>
        <p:cNvGrpSpPr/>
        <p:nvPr/>
      </p:nvGrpSpPr>
      <p:grpSpPr>
        <a:xfrm>
          <a:off x="0" y="0"/>
          <a:ext cx="0" cy="0"/>
          <a:chOff x="0" y="0"/>
          <a:chExt cx="0" cy="0"/>
        </a:xfrm>
      </p:grpSpPr>
      <p:sp>
        <p:nvSpPr>
          <p:cNvPr id="54" name="Shape 54"/>
          <p:cNvSpPr txBox="1"/>
          <p:nvPr/>
        </p:nvSpPr>
        <p:spPr>
          <a:xfrm>
            <a:off x="288950" y="356350"/>
            <a:ext cx="8437500" cy="2944200"/>
          </a:xfrm>
          <a:prstGeom prst="rect">
            <a:avLst/>
          </a:prstGeom>
          <a:noFill/>
          <a:ln>
            <a:noFill/>
          </a:ln>
        </p:spPr>
        <p:txBody>
          <a:bodyPr anchorCtr="0" anchor="t" bIns="91425" lIns="91425" rIns="91425" tIns="91425">
            <a:noAutofit/>
          </a:bodyPr>
          <a:lstStyle/>
          <a:p>
            <a:pPr lvl="0" rtl="0" algn="ctr">
              <a:spcBef>
                <a:spcPts val="0"/>
              </a:spcBef>
              <a:buNone/>
            </a:pPr>
            <a:r>
              <a:rPr b="1" lang="en" sz="3200">
                <a:solidFill>
                  <a:srgbClr val="FFFFFF"/>
                </a:solidFill>
                <a:latin typeface="Garamond"/>
                <a:ea typeface="Garamond"/>
                <a:cs typeface="Garamond"/>
                <a:sym typeface="Garamond"/>
              </a:rPr>
              <a:t>SMART CONTRACTS &amp; CONTRACT LAW:</a:t>
            </a:r>
          </a:p>
          <a:p>
            <a:pPr lvl="0" rtl="0" algn="ctr">
              <a:spcBef>
                <a:spcPts val="0"/>
              </a:spcBef>
              <a:buNone/>
            </a:pPr>
            <a:r>
              <a:t/>
            </a:r>
            <a:endParaRPr b="1" sz="1800">
              <a:solidFill>
                <a:srgbClr val="FFFFFF"/>
              </a:solidFill>
              <a:latin typeface="Garamond"/>
              <a:ea typeface="Garamond"/>
              <a:cs typeface="Garamond"/>
              <a:sym typeface="Garamond"/>
            </a:endParaRPr>
          </a:p>
          <a:p>
            <a:pPr lvl="0" rtl="0" algn="ctr">
              <a:spcBef>
                <a:spcPts val="0"/>
              </a:spcBef>
              <a:buNone/>
            </a:pPr>
            <a:r>
              <a:rPr b="1" lang="en" sz="4000">
                <a:solidFill>
                  <a:srgbClr val="FFFFFF"/>
                </a:solidFill>
                <a:latin typeface="Garamond"/>
                <a:ea typeface="Garamond"/>
                <a:cs typeface="Garamond"/>
                <a:sym typeface="Garamond"/>
              </a:rPr>
              <a:t>UNFORESEEN EVENTUALITIES</a:t>
            </a:r>
          </a:p>
          <a:p>
            <a:pPr lvl="0" rtl="0" algn="ctr">
              <a:spcBef>
                <a:spcPts val="0"/>
              </a:spcBef>
              <a:buNone/>
            </a:pPr>
            <a:r>
              <a:t/>
            </a:r>
            <a:endParaRPr b="1" sz="1800">
              <a:solidFill>
                <a:srgbClr val="FFFFFF"/>
              </a:solidFill>
              <a:latin typeface="Garamond"/>
              <a:ea typeface="Garamond"/>
              <a:cs typeface="Garamond"/>
              <a:sym typeface="Garamond"/>
            </a:endParaRPr>
          </a:p>
          <a:p>
            <a:pPr lvl="0" rtl="0" algn="ctr">
              <a:spcBef>
                <a:spcPts val="0"/>
              </a:spcBef>
              <a:buNone/>
            </a:pPr>
            <a:r>
              <a:rPr b="1" lang="en" sz="2400">
                <a:solidFill>
                  <a:srgbClr val="FFFFFF"/>
                </a:solidFill>
                <a:latin typeface="Garamond"/>
                <a:ea typeface="Garamond"/>
                <a:cs typeface="Garamond"/>
                <a:sym typeface="Garamond"/>
              </a:rPr>
              <a:t>Bill Marino	 Cornell Tech CS M.Eng. &amp; JD	</a:t>
            </a:r>
          </a:p>
          <a:p>
            <a:pPr lvl="0" rtl="0" algn="ctr">
              <a:spcBef>
                <a:spcPts val="0"/>
              </a:spcBef>
              <a:buNone/>
            </a:pPr>
            <a:r>
              <a:rPr b="1" lang="en" sz="2400">
                <a:solidFill>
                  <a:srgbClr val="FFFFFF"/>
                </a:solidFill>
                <a:latin typeface="Garamond"/>
                <a:ea typeface="Garamond"/>
                <a:cs typeface="Garamond"/>
                <a:sym typeface="Garamond"/>
              </a:rPr>
              <a:t>	</a:t>
            </a:r>
          </a:p>
          <a:p>
            <a:pPr lvl="0" rtl="0" algn="ctr">
              <a:spcBef>
                <a:spcPts val="0"/>
              </a:spcBef>
              <a:buNone/>
            </a:pPr>
            <a:r>
              <a:rPr b="1" lang="en" sz="2400">
                <a:solidFill>
                  <a:srgbClr val="FFFFFF"/>
                </a:solidFill>
                <a:latin typeface="Garamond"/>
                <a:ea typeface="Garamond"/>
                <a:cs typeface="Garamond"/>
                <a:sym typeface="Garamond"/>
              </a:rPr>
              <a:t>May 18, 2016</a:t>
            </a:r>
          </a:p>
          <a:p>
            <a:pPr lvl="0" algn="ctr">
              <a:spcBef>
                <a:spcPts val="0"/>
              </a:spcBef>
              <a:buNone/>
            </a:pPr>
            <a:r>
              <a:t/>
            </a:r>
            <a:endParaRPr b="1" sz="4800">
              <a:solidFill>
                <a:srgbClr val="FFFFFF"/>
              </a:solidFill>
              <a:latin typeface="Garamond"/>
              <a:ea typeface="Garamond"/>
              <a:cs typeface="Garamond"/>
              <a:sym typeface="Garamond"/>
            </a:endParaRPr>
          </a:p>
        </p:txBody>
      </p:sp>
      <p:pic>
        <p:nvPicPr>
          <p:cNvPr id="55" name="Shape 55"/>
          <p:cNvPicPr preferRelativeResize="0"/>
          <p:nvPr/>
        </p:nvPicPr>
        <p:blipFill>
          <a:blip r:embed="rId3">
            <a:alphaModFix/>
          </a:blip>
          <a:stretch>
            <a:fillRect/>
          </a:stretch>
        </p:blipFill>
        <p:spPr>
          <a:xfrm>
            <a:off x="3495850" y="3675299"/>
            <a:ext cx="2152299" cy="1110649"/>
          </a:xfrm>
          <a:prstGeom prst="rect">
            <a:avLst/>
          </a:prstGeom>
          <a:noFill/>
          <a:ln>
            <a:noFill/>
          </a:ln>
        </p:spPr>
      </p:pic>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99" name="Shape 99"/>
        <p:cNvGrpSpPr/>
        <p:nvPr/>
      </p:nvGrpSpPr>
      <p:grpSpPr>
        <a:xfrm>
          <a:off x="0" y="0"/>
          <a:ext cx="0" cy="0"/>
          <a:chOff x="0" y="0"/>
          <a:chExt cx="0" cy="0"/>
        </a:xfrm>
      </p:grpSpPr>
      <p:pic>
        <p:nvPicPr>
          <p:cNvPr id="100" name="Shape 100"/>
          <p:cNvPicPr preferRelativeResize="0"/>
          <p:nvPr/>
        </p:nvPicPr>
        <p:blipFill>
          <a:blip r:embed="rId3">
            <a:alphaModFix/>
          </a:blip>
          <a:stretch>
            <a:fillRect/>
          </a:stretch>
        </p:blipFill>
        <p:spPr>
          <a:xfrm>
            <a:off x="2766425" y="111100"/>
            <a:ext cx="3492548" cy="4921298"/>
          </a:xfrm>
          <a:prstGeom prst="rect">
            <a:avLst/>
          </a:prstGeom>
          <a:noFill/>
          <a:ln cap="flat" cmpd="sng" w="19050">
            <a:solidFill>
              <a:srgbClr val="FFFFFF"/>
            </a:solidFill>
            <a:prstDash val="solid"/>
            <a:round/>
            <a:headEnd len="med" w="med" type="none"/>
            <a:tailEnd len="med" w="med" type="none"/>
          </a:ln>
        </p:spPr>
      </p:pic>
    </p:spTree>
  </p:cSld>
  <p:clrMapOvr>
    <a:masterClrMapping/>
  </p:clrMapOvr>
  <p:transition spd="slow">
    <p:fade/>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04" name="Shape 104"/>
        <p:cNvGrpSpPr/>
        <p:nvPr/>
      </p:nvGrpSpPr>
      <p:grpSpPr>
        <a:xfrm>
          <a:off x="0" y="0"/>
          <a:ext cx="0" cy="0"/>
          <a:chOff x="0" y="0"/>
          <a:chExt cx="0" cy="0"/>
        </a:xfrm>
      </p:grpSpPr>
      <p:pic>
        <p:nvPicPr>
          <p:cNvPr id="105" name="Shape 105"/>
          <p:cNvPicPr preferRelativeResize="0"/>
          <p:nvPr/>
        </p:nvPicPr>
        <p:blipFill>
          <a:blip r:embed="rId3">
            <a:alphaModFix/>
          </a:blip>
          <a:stretch>
            <a:fillRect/>
          </a:stretch>
        </p:blipFill>
        <p:spPr>
          <a:xfrm>
            <a:off x="2631150" y="103937"/>
            <a:ext cx="3706075" cy="4935624"/>
          </a:xfrm>
          <a:prstGeom prst="rect">
            <a:avLst/>
          </a:prstGeom>
          <a:noFill/>
          <a:ln cap="flat" cmpd="sng" w="19050">
            <a:solidFill>
              <a:srgbClr val="FFFFFF"/>
            </a:solidFill>
            <a:prstDash val="solid"/>
            <a:round/>
            <a:headEnd len="med" w="med" type="none"/>
            <a:tailEnd len="med" w="med" type="none"/>
          </a:ln>
        </p:spPr>
      </p:pic>
    </p:spTree>
  </p:cSld>
  <p:clrMapOvr>
    <a:masterClrMapping/>
  </p:clrMapOvr>
  <p:transition spd="slow">
    <p:fade/>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09" name="Shape 109"/>
        <p:cNvGrpSpPr/>
        <p:nvPr/>
      </p:nvGrpSpPr>
      <p:grpSpPr>
        <a:xfrm>
          <a:off x="0" y="0"/>
          <a:ext cx="0" cy="0"/>
          <a:chOff x="0" y="0"/>
          <a:chExt cx="0" cy="0"/>
        </a:xfrm>
      </p:grpSpPr>
      <p:sp>
        <p:nvSpPr>
          <p:cNvPr id="110" name="Shape 110"/>
          <p:cNvSpPr txBox="1"/>
          <p:nvPr/>
        </p:nvSpPr>
        <p:spPr>
          <a:xfrm>
            <a:off x="0" y="-354950"/>
            <a:ext cx="9144000" cy="4199700"/>
          </a:xfrm>
          <a:prstGeom prst="rect">
            <a:avLst/>
          </a:prstGeom>
          <a:noFill/>
          <a:ln>
            <a:noFill/>
          </a:ln>
        </p:spPr>
        <p:txBody>
          <a:bodyPr anchorCtr="0" anchor="t" bIns="91425" lIns="91425" rIns="91425" tIns="91425">
            <a:noAutofit/>
          </a:bodyPr>
          <a:lstStyle/>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spcBef>
                <a:spcPts val="0"/>
              </a:spcBef>
              <a:buNone/>
            </a:pPr>
            <a:r>
              <a:rPr lang="en" sz="2400">
                <a:solidFill>
                  <a:srgbClr val="FFFFFF"/>
                </a:solidFill>
                <a:latin typeface="Garamond"/>
                <a:ea typeface="Garamond"/>
                <a:cs typeface="Garamond"/>
                <a:sym typeface="Garamond"/>
              </a:rPr>
              <a:t>I am … inclosing [sic] form of agreement for the suite of chambers on the third floor at 56A, </a:t>
            </a:r>
            <a:r>
              <a:rPr lang="en" sz="2400">
                <a:solidFill>
                  <a:srgbClr val="FFFFFF"/>
                </a:solidFill>
                <a:latin typeface="Garamond"/>
                <a:ea typeface="Garamond"/>
                <a:cs typeface="Garamond"/>
                <a:sym typeface="Garamond"/>
                <a:hlinkClick r:id="rId3"/>
              </a:rPr>
              <a:t>Pall Mall</a:t>
            </a:r>
            <a:r>
              <a:rPr lang="en" sz="2400">
                <a:solidFill>
                  <a:srgbClr val="FFFFFF"/>
                </a:solidFill>
                <a:latin typeface="Garamond"/>
                <a:ea typeface="Garamond"/>
                <a:cs typeface="Garamond"/>
                <a:sym typeface="Garamond"/>
              </a:rPr>
              <a:t>, which I have agreed to take for the two days, the 26th and 27th instant, for the sum of 75l … as arranged over the telephone I inclose [sic] herewith cheque for 25l. as deposit … </a:t>
            </a:r>
          </a:p>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lgn="r">
              <a:spcBef>
                <a:spcPts val="0"/>
              </a:spcBef>
              <a:buNone/>
            </a:pPr>
            <a:r>
              <a:rPr i="1" lang="en" sz="2400">
                <a:solidFill>
                  <a:srgbClr val="FFFFFF"/>
                </a:solidFill>
                <a:latin typeface="Garamond"/>
                <a:ea typeface="Garamond"/>
                <a:cs typeface="Garamond"/>
                <a:sym typeface="Garamond"/>
              </a:rPr>
              <a:t>—</a:t>
            </a:r>
            <a:r>
              <a:rPr lang="en" sz="2400">
                <a:solidFill>
                  <a:srgbClr val="FFFFFF"/>
                </a:solidFill>
                <a:latin typeface="Garamond"/>
                <a:ea typeface="Garamond"/>
                <a:cs typeface="Garamond"/>
                <a:sym typeface="Garamond"/>
              </a:rPr>
              <a:t> CS Henry (June 20, 1902)</a:t>
            </a:r>
          </a:p>
          <a:p>
            <a:pPr indent="0" lvl="0" marL="914400" marR="914400" rtl="0" algn="r">
              <a:spcBef>
                <a:spcPts val="0"/>
              </a:spcBef>
              <a:buNone/>
            </a:pPr>
            <a:r>
              <a:t/>
            </a:r>
            <a:endParaRPr sz="2400">
              <a:solidFill>
                <a:srgbClr val="FFFFFF"/>
              </a:solidFill>
              <a:latin typeface="Garamond"/>
              <a:ea typeface="Garamond"/>
              <a:cs typeface="Garamond"/>
              <a:sym typeface="Garamond"/>
            </a:endParaRPr>
          </a:p>
        </p:txBody>
      </p:sp>
    </p:spTree>
  </p:cSld>
  <p:clrMapOvr>
    <a:masterClrMapping/>
  </p:clrMapOvr>
  <p:transition spd="slow">
    <p:fade/>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14" name="Shape 114"/>
        <p:cNvGrpSpPr/>
        <p:nvPr/>
      </p:nvGrpSpPr>
      <p:grpSpPr>
        <a:xfrm>
          <a:off x="0" y="0"/>
          <a:ext cx="0" cy="0"/>
          <a:chOff x="0" y="0"/>
          <a:chExt cx="0" cy="0"/>
        </a:xfrm>
      </p:grpSpPr>
      <p:sp>
        <p:nvSpPr>
          <p:cNvPr id="115" name="Shape 115"/>
          <p:cNvSpPr txBox="1"/>
          <p:nvPr/>
        </p:nvSpPr>
        <p:spPr>
          <a:xfrm>
            <a:off x="0" y="-354975"/>
            <a:ext cx="9144000" cy="4199700"/>
          </a:xfrm>
          <a:prstGeom prst="rect">
            <a:avLst/>
          </a:prstGeom>
          <a:noFill/>
          <a:ln>
            <a:noFill/>
          </a:ln>
        </p:spPr>
        <p:txBody>
          <a:bodyPr anchorCtr="0" anchor="t" bIns="91425" lIns="91425" rIns="91425" tIns="91425">
            <a:noAutofit/>
          </a:bodyPr>
          <a:lstStyle/>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spcBef>
                <a:spcPts val="0"/>
              </a:spcBef>
              <a:buNone/>
            </a:pPr>
            <a:r>
              <a:rPr lang="en" sz="2400">
                <a:solidFill>
                  <a:srgbClr val="FFFFFF"/>
                </a:solidFill>
                <a:latin typeface="Garamond"/>
                <a:ea typeface="Garamond"/>
                <a:cs typeface="Garamond"/>
                <a:sym typeface="Garamond"/>
              </a:rPr>
              <a:t>I am in receipt of your letter of to-day's date inclosing [sic] cheque for 25l. deposit … and I confirm the agreement that you are to have the entire use of these rooms during the days … </a:t>
            </a:r>
          </a:p>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lgn="r">
              <a:spcBef>
                <a:spcPts val="0"/>
              </a:spcBef>
              <a:buNone/>
            </a:pPr>
            <a:r>
              <a:rPr i="1" lang="en" sz="2400">
                <a:solidFill>
                  <a:srgbClr val="FFFFFF"/>
                </a:solidFill>
                <a:latin typeface="Garamond"/>
                <a:ea typeface="Garamond"/>
                <a:cs typeface="Garamond"/>
                <a:sym typeface="Garamond"/>
              </a:rPr>
              <a:t>—</a:t>
            </a:r>
            <a:r>
              <a:rPr lang="en" sz="2400">
                <a:solidFill>
                  <a:srgbClr val="FFFFFF"/>
                </a:solidFill>
                <a:latin typeface="Garamond"/>
                <a:ea typeface="Garamond"/>
                <a:cs typeface="Garamond"/>
                <a:sym typeface="Garamond"/>
              </a:rPr>
              <a:t> Paul Krell (June 20, 1902)</a:t>
            </a:r>
          </a:p>
          <a:p>
            <a:pPr indent="0" lvl="0" marL="914400" marR="914400" rtl="0" algn="r">
              <a:spcBef>
                <a:spcPts val="0"/>
              </a:spcBef>
              <a:buNone/>
            </a:pPr>
            <a:r>
              <a:t/>
            </a:r>
            <a:endParaRPr sz="2400">
              <a:solidFill>
                <a:srgbClr val="FFFFFF"/>
              </a:solidFill>
              <a:latin typeface="Garamond"/>
              <a:ea typeface="Garamond"/>
              <a:cs typeface="Garamond"/>
              <a:sym typeface="Garamond"/>
            </a:endParaRPr>
          </a:p>
        </p:txBody>
      </p:sp>
    </p:spTree>
  </p:cSld>
  <p:clrMapOvr>
    <a:masterClrMapping/>
  </p:clrMapOvr>
  <p:transition spd="slow">
    <p:fade/>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19" name="Shape 119"/>
        <p:cNvGrpSpPr/>
        <p:nvPr/>
      </p:nvGrpSpPr>
      <p:grpSpPr>
        <a:xfrm>
          <a:off x="0" y="0"/>
          <a:ext cx="0" cy="0"/>
          <a:chOff x="0" y="0"/>
          <a:chExt cx="0" cy="0"/>
        </a:xfrm>
      </p:grpSpPr>
      <p:pic>
        <p:nvPicPr>
          <p:cNvPr id="120" name="Shape 120"/>
          <p:cNvPicPr preferRelativeResize="0"/>
          <p:nvPr/>
        </p:nvPicPr>
        <p:blipFill>
          <a:blip r:embed="rId3">
            <a:alphaModFix/>
          </a:blip>
          <a:stretch>
            <a:fillRect/>
          </a:stretch>
        </p:blipFill>
        <p:spPr>
          <a:xfrm>
            <a:off x="1619250" y="723900"/>
            <a:ext cx="5905500" cy="3695700"/>
          </a:xfrm>
          <a:prstGeom prst="rect">
            <a:avLst/>
          </a:prstGeom>
          <a:noFill/>
          <a:ln cap="flat" cmpd="sng" w="19050">
            <a:solidFill>
              <a:srgbClr val="FFFFFF"/>
            </a:solidFill>
            <a:prstDash val="solid"/>
            <a:round/>
            <a:headEnd len="med" w="med" type="none"/>
            <a:tailEnd len="med" w="med" type="none"/>
          </a:ln>
        </p:spPr>
      </p:pic>
    </p:spTree>
  </p:cSld>
  <p:clrMapOvr>
    <a:masterClrMapping/>
  </p:clrMapOvr>
  <p:transition spd="slow">
    <p:fade/>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24" name="Shape 124"/>
        <p:cNvGrpSpPr/>
        <p:nvPr/>
      </p:nvGrpSpPr>
      <p:grpSpPr>
        <a:xfrm>
          <a:off x="0" y="0"/>
          <a:ext cx="0" cy="0"/>
          <a:chOff x="0" y="0"/>
          <a:chExt cx="0" cy="0"/>
        </a:xfrm>
      </p:grpSpPr>
      <p:sp>
        <p:nvSpPr>
          <p:cNvPr id="125" name="Shape 125"/>
          <p:cNvSpPr txBox="1"/>
          <p:nvPr/>
        </p:nvSpPr>
        <p:spPr>
          <a:xfrm>
            <a:off x="719250" y="1028525"/>
            <a:ext cx="7705500" cy="2944200"/>
          </a:xfrm>
          <a:prstGeom prst="rect">
            <a:avLst/>
          </a:prstGeom>
          <a:noFill/>
          <a:ln>
            <a:noFill/>
          </a:ln>
        </p:spPr>
        <p:txBody>
          <a:bodyPr anchorCtr="0" anchor="t" bIns="91425" lIns="91425" rIns="91425" tIns="91425">
            <a:noAutofit/>
          </a:bodyPr>
          <a:lstStyle/>
          <a:p>
            <a:pPr lvl="0" rtl="0" algn="ctr">
              <a:spcBef>
                <a:spcPts val="0"/>
              </a:spcBef>
              <a:buNone/>
            </a:pPr>
            <a:r>
              <a:rPr b="1" lang="en" sz="6000">
                <a:solidFill>
                  <a:srgbClr val="FFFFFF"/>
                </a:solidFill>
                <a:latin typeface="Garamond"/>
                <a:ea typeface="Garamond"/>
                <a:cs typeface="Garamond"/>
                <a:sym typeface="Garamond"/>
              </a:rPr>
              <a:t>FRUSTRATION</a:t>
            </a:r>
          </a:p>
          <a:p>
            <a:pPr lvl="0" rtl="0" algn="ctr">
              <a:spcBef>
                <a:spcPts val="0"/>
              </a:spcBef>
              <a:buNone/>
            </a:pPr>
            <a:r>
              <a:rPr b="1" lang="en" sz="6000">
                <a:solidFill>
                  <a:srgbClr val="FFFFFF"/>
                </a:solidFill>
                <a:latin typeface="Garamond"/>
                <a:ea typeface="Garamond"/>
                <a:cs typeface="Garamond"/>
                <a:sym typeface="Garamond"/>
              </a:rPr>
              <a:t>OF </a:t>
            </a:r>
          </a:p>
          <a:p>
            <a:pPr lvl="0" rtl="0" algn="ctr">
              <a:spcBef>
                <a:spcPts val="0"/>
              </a:spcBef>
              <a:buNone/>
            </a:pPr>
            <a:r>
              <a:rPr b="1" lang="en" sz="6000">
                <a:solidFill>
                  <a:srgbClr val="FFFFFF"/>
                </a:solidFill>
                <a:latin typeface="Garamond"/>
                <a:ea typeface="Garamond"/>
                <a:cs typeface="Garamond"/>
                <a:sym typeface="Garamond"/>
              </a:rPr>
              <a:t>PURPOSE</a:t>
            </a:r>
          </a:p>
        </p:txBody>
      </p:sp>
    </p:spTree>
  </p:cSld>
  <p:clrMapOvr>
    <a:masterClrMapping/>
  </p:clrMapOvr>
  <p:transition spd="slow">
    <p:fade/>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29" name="Shape 129"/>
        <p:cNvGrpSpPr/>
        <p:nvPr/>
      </p:nvGrpSpPr>
      <p:grpSpPr>
        <a:xfrm>
          <a:off x="0" y="0"/>
          <a:ext cx="0" cy="0"/>
          <a:chOff x="0" y="0"/>
          <a:chExt cx="0" cy="0"/>
        </a:xfrm>
      </p:grpSpPr>
      <p:sp>
        <p:nvSpPr>
          <p:cNvPr id="130" name="Shape 130"/>
          <p:cNvSpPr txBox="1"/>
          <p:nvPr/>
        </p:nvSpPr>
        <p:spPr>
          <a:xfrm>
            <a:off x="719250" y="648950"/>
            <a:ext cx="7705500" cy="2944200"/>
          </a:xfrm>
          <a:prstGeom prst="rect">
            <a:avLst/>
          </a:prstGeom>
          <a:noFill/>
          <a:ln>
            <a:noFill/>
          </a:ln>
        </p:spPr>
        <p:txBody>
          <a:bodyPr anchorCtr="0" anchor="t" bIns="91425" lIns="91425" rIns="91425" tIns="91425">
            <a:noAutofit/>
          </a:bodyPr>
          <a:lstStyle/>
          <a:p>
            <a:pPr lvl="0" rtl="0" algn="ctr">
              <a:spcBef>
                <a:spcPts val="0"/>
              </a:spcBef>
              <a:buNone/>
            </a:pPr>
            <a:r>
              <a:rPr b="1" lang="en" sz="6000">
                <a:solidFill>
                  <a:srgbClr val="FFFFFF"/>
                </a:solidFill>
                <a:latin typeface="Garamond"/>
                <a:ea typeface="Garamond"/>
                <a:cs typeface="Garamond"/>
                <a:sym typeface="Garamond"/>
              </a:rPr>
              <a:t>RESCISSION</a:t>
            </a:r>
          </a:p>
          <a:p>
            <a:pPr lvl="0" rtl="0" algn="ctr">
              <a:spcBef>
                <a:spcPts val="0"/>
              </a:spcBef>
              <a:buNone/>
            </a:pPr>
            <a:r>
              <a:rPr b="1" lang="en" sz="6000">
                <a:solidFill>
                  <a:srgbClr val="434343"/>
                </a:solidFill>
                <a:latin typeface="Garamond"/>
                <a:ea typeface="Garamond"/>
                <a:cs typeface="Garamond"/>
                <a:sym typeface="Garamond"/>
              </a:rPr>
              <a:t>REFORMATION</a:t>
            </a:r>
          </a:p>
          <a:p>
            <a:pPr lvl="0" rtl="0" algn="ctr">
              <a:spcBef>
                <a:spcPts val="0"/>
              </a:spcBef>
              <a:buNone/>
            </a:pPr>
            <a:r>
              <a:rPr b="1" lang="en" sz="6000">
                <a:solidFill>
                  <a:srgbClr val="434343"/>
                </a:solidFill>
                <a:latin typeface="Garamond"/>
                <a:ea typeface="Garamond"/>
                <a:cs typeface="Garamond"/>
                <a:sym typeface="Garamond"/>
              </a:rPr>
              <a:t>TERMINATION</a:t>
            </a:r>
          </a:p>
          <a:p>
            <a:pPr lvl="0" rtl="0" algn="ctr">
              <a:spcBef>
                <a:spcPts val="0"/>
              </a:spcBef>
              <a:buNone/>
            </a:pPr>
            <a:r>
              <a:rPr b="1" lang="en" sz="6000">
                <a:solidFill>
                  <a:srgbClr val="434343"/>
                </a:solidFill>
                <a:latin typeface="Garamond"/>
                <a:ea typeface="Garamond"/>
                <a:cs typeface="Garamond"/>
                <a:sym typeface="Garamond"/>
              </a:rPr>
              <a:t>MODIFICATION</a:t>
            </a:r>
          </a:p>
        </p:txBody>
      </p:sp>
    </p:spTree>
  </p:cSld>
  <p:clrMapOvr>
    <a:masterClrMapping/>
  </p:clrMapOvr>
  <p:transition spd="slow">
    <p:fade/>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34" name="Shape 134"/>
        <p:cNvGrpSpPr/>
        <p:nvPr/>
      </p:nvGrpSpPr>
      <p:grpSpPr>
        <a:xfrm>
          <a:off x="0" y="0"/>
          <a:ext cx="0" cy="0"/>
          <a:chOff x="0" y="0"/>
          <a:chExt cx="0" cy="0"/>
        </a:xfrm>
      </p:grpSpPr>
      <p:sp>
        <p:nvSpPr>
          <p:cNvPr id="135" name="Shape 135"/>
          <p:cNvSpPr txBox="1"/>
          <p:nvPr/>
        </p:nvSpPr>
        <p:spPr>
          <a:xfrm>
            <a:off x="575875" y="632350"/>
            <a:ext cx="7841100" cy="2944200"/>
          </a:xfrm>
          <a:prstGeom prst="rect">
            <a:avLst/>
          </a:prstGeom>
          <a:noFill/>
          <a:ln>
            <a:noFill/>
          </a:ln>
        </p:spPr>
        <p:txBody>
          <a:bodyPr anchorCtr="0" anchor="t" bIns="91425" lIns="91425" rIns="91425" tIns="91425">
            <a:noAutofit/>
          </a:bodyPr>
          <a:lstStyle/>
          <a:p>
            <a:pPr lvl="0" rtl="0" algn="ctr">
              <a:spcBef>
                <a:spcPts val="0"/>
              </a:spcBef>
              <a:buNone/>
            </a:pPr>
            <a:r>
              <a:rPr b="1" lang="en" sz="3200">
                <a:solidFill>
                  <a:schemeClr val="lt1"/>
                </a:solidFill>
                <a:latin typeface="Garamond"/>
                <a:ea typeface="Garamond"/>
                <a:cs typeface="Garamond"/>
                <a:sym typeface="Garamond"/>
              </a:rPr>
              <a:t>Unforeseen Eventualities on Blockchain:</a:t>
            </a:r>
          </a:p>
          <a:p>
            <a:pPr lvl="0" rtl="0" algn="ctr">
              <a:spcBef>
                <a:spcPts val="0"/>
              </a:spcBef>
              <a:buNone/>
            </a:pPr>
            <a:r>
              <a:t/>
            </a:r>
            <a:endParaRPr b="1" sz="3200">
              <a:solidFill>
                <a:schemeClr val="lt1"/>
              </a:solidFill>
              <a:latin typeface="Garamond"/>
              <a:ea typeface="Garamond"/>
              <a:cs typeface="Garamond"/>
              <a:sym typeface="Garamond"/>
            </a:endParaRP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Network Failures</a:t>
            </a:r>
          </a:p>
        </p:txBody>
      </p:sp>
    </p:spTree>
  </p:cSld>
  <p:clrMapOvr>
    <a:masterClrMapping/>
  </p:clrMapOvr>
  <p:transition spd="slow">
    <p:fade/>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39" name="Shape 139"/>
        <p:cNvGrpSpPr/>
        <p:nvPr/>
      </p:nvGrpSpPr>
      <p:grpSpPr>
        <a:xfrm>
          <a:off x="0" y="0"/>
          <a:ext cx="0" cy="0"/>
          <a:chOff x="0" y="0"/>
          <a:chExt cx="0" cy="0"/>
        </a:xfrm>
      </p:grpSpPr>
      <p:sp>
        <p:nvSpPr>
          <p:cNvPr id="140" name="Shape 140"/>
          <p:cNvSpPr txBox="1"/>
          <p:nvPr/>
        </p:nvSpPr>
        <p:spPr>
          <a:xfrm>
            <a:off x="575875" y="632350"/>
            <a:ext cx="7841100" cy="2944200"/>
          </a:xfrm>
          <a:prstGeom prst="rect">
            <a:avLst/>
          </a:prstGeom>
          <a:noFill/>
          <a:ln>
            <a:noFill/>
          </a:ln>
        </p:spPr>
        <p:txBody>
          <a:bodyPr anchorCtr="0" anchor="t" bIns="91425" lIns="91425" rIns="91425" tIns="91425">
            <a:noAutofit/>
          </a:bodyPr>
          <a:lstStyle/>
          <a:p>
            <a:pPr lvl="0" rtl="0" algn="ctr">
              <a:spcBef>
                <a:spcPts val="0"/>
              </a:spcBef>
              <a:buNone/>
            </a:pPr>
            <a:r>
              <a:rPr b="1" lang="en" sz="3200">
                <a:solidFill>
                  <a:schemeClr val="lt1"/>
                </a:solidFill>
                <a:latin typeface="Garamond"/>
                <a:ea typeface="Garamond"/>
                <a:cs typeface="Garamond"/>
                <a:sym typeface="Garamond"/>
              </a:rPr>
              <a:t>Unforeseen Eventualities on Blockchain:</a:t>
            </a:r>
          </a:p>
          <a:p>
            <a:pPr lvl="0" rtl="0" algn="ctr">
              <a:spcBef>
                <a:spcPts val="0"/>
              </a:spcBef>
              <a:buNone/>
            </a:pPr>
            <a:r>
              <a:t/>
            </a:r>
            <a:endParaRPr b="1" sz="3200">
              <a:solidFill>
                <a:schemeClr val="lt1"/>
              </a:solidFill>
              <a:latin typeface="Garamond"/>
              <a:ea typeface="Garamond"/>
              <a:cs typeface="Garamond"/>
              <a:sym typeface="Garamond"/>
            </a:endParaRP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Network Failures</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Datafeed Failures</a:t>
            </a:r>
          </a:p>
        </p:txBody>
      </p:sp>
    </p:spTree>
  </p:cSld>
  <p:clrMapOvr>
    <a:masterClrMapping/>
  </p:clrMapOvr>
  <p:transition spd="slow">
    <p:fade/>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44" name="Shape 144"/>
        <p:cNvGrpSpPr/>
        <p:nvPr/>
      </p:nvGrpSpPr>
      <p:grpSpPr>
        <a:xfrm>
          <a:off x="0" y="0"/>
          <a:ext cx="0" cy="0"/>
          <a:chOff x="0" y="0"/>
          <a:chExt cx="0" cy="0"/>
        </a:xfrm>
      </p:grpSpPr>
      <p:sp>
        <p:nvSpPr>
          <p:cNvPr id="145" name="Shape 145"/>
          <p:cNvSpPr txBox="1"/>
          <p:nvPr/>
        </p:nvSpPr>
        <p:spPr>
          <a:xfrm>
            <a:off x="575875" y="632350"/>
            <a:ext cx="7841100" cy="2944200"/>
          </a:xfrm>
          <a:prstGeom prst="rect">
            <a:avLst/>
          </a:prstGeom>
          <a:noFill/>
          <a:ln>
            <a:noFill/>
          </a:ln>
        </p:spPr>
        <p:txBody>
          <a:bodyPr anchorCtr="0" anchor="t" bIns="91425" lIns="91425" rIns="91425" tIns="91425">
            <a:noAutofit/>
          </a:bodyPr>
          <a:lstStyle/>
          <a:p>
            <a:pPr lvl="0" rtl="0" algn="ctr">
              <a:spcBef>
                <a:spcPts val="0"/>
              </a:spcBef>
              <a:buNone/>
            </a:pPr>
            <a:r>
              <a:rPr b="1" lang="en" sz="3200">
                <a:solidFill>
                  <a:schemeClr val="lt1"/>
                </a:solidFill>
                <a:latin typeface="Garamond"/>
                <a:ea typeface="Garamond"/>
                <a:cs typeface="Garamond"/>
                <a:sym typeface="Garamond"/>
              </a:rPr>
              <a:t>Unforeseen Eventualities on Blockchain:</a:t>
            </a:r>
          </a:p>
          <a:p>
            <a:pPr lvl="0" rtl="0" algn="ctr">
              <a:spcBef>
                <a:spcPts val="0"/>
              </a:spcBef>
              <a:buNone/>
            </a:pPr>
            <a:r>
              <a:t/>
            </a:r>
            <a:endParaRPr b="1" sz="3200">
              <a:solidFill>
                <a:schemeClr val="lt1"/>
              </a:solidFill>
              <a:latin typeface="Garamond"/>
              <a:ea typeface="Garamond"/>
              <a:cs typeface="Garamond"/>
              <a:sym typeface="Garamond"/>
            </a:endParaRP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Network Failures</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Datafeed Failures</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Coding Errors (EtherPot)</a:t>
            </a:r>
          </a:p>
        </p:txBody>
      </p:sp>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59" name="Shape 59"/>
        <p:cNvGrpSpPr/>
        <p:nvPr/>
      </p:nvGrpSpPr>
      <p:grpSpPr>
        <a:xfrm>
          <a:off x="0" y="0"/>
          <a:ext cx="0" cy="0"/>
          <a:chOff x="0" y="0"/>
          <a:chExt cx="0" cy="0"/>
        </a:xfrm>
      </p:grpSpPr>
      <p:pic>
        <p:nvPicPr>
          <p:cNvPr id="60" name="Shape 60"/>
          <p:cNvPicPr preferRelativeResize="0"/>
          <p:nvPr/>
        </p:nvPicPr>
        <p:blipFill rotWithShape="1">
          <a:blip r:embed="rId3">
            <a:alphaModFix/>
          </a:blip>
          <a:srcRect b="50847" l="2210" r="4505" t="1940"/>
          <a:stretch/>
        </p:blipFill>
        <p:spPr>
          <a:xfrm>
            <a:off x="1704875" y="356375"/>
            <a:ext cx="5596200" cy="4353676"/>
          </a:xfrm>
          <a:prstGeom prst="rect">
            <a:avLst/>
          </a:prstGeom>
          <a:noFill/>
          <a:ln cap="flat" cmpd="sng" w="19050">
            <a:solidFill>
              <a:srgbClr val="FFFFFF"/>
            </a:solidFill>
            <a:prstDash val="solid"/>
            <a:round/>
            <a:headEnd len="med" w="med" type="none"/>
            <a:tailEnd len="med" w="med" type="none"/>
          </a:ln>
        </p:spPr>
      </p:pic>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49" name="Shape 149"/>
        <p:cNvGrpSpPr/>
        <p:nvPr/>
      </p:nvGrpSpPr>
      <p:grpSpPr>
        <a:xfrm>
          <a:off x="0" y="0"/>
          <a:ext cx="0" cy="0"/>
          <a:chOff x="0" y="0"/>
          <a:chExt cx="0" cy="0"/>
        </a:xfrm>
      </p:grpSpPr>
      <p:sp>
        <p:nvSpPr>
          <p:cNvPr id="150" name="Shape 150"/>
          <p:cNvSpPr txBox="1"/>
          <p:nvPr/>
        </p:nvSpPr>
        <p:spPr>
          <a:xfrm>
            <a:off x="575875" y="632350"/>
            <a:ext cx="7841100" cy="2944200"/>
          </a:xfrm>
          <a:prstGeom prst="rect">
            <a:avLst/>
          </a:prstGeom>
          <a:noFill/>
          <a:ln>
            <a:noFill/>
          </a:ln>
        </p:spPr>
        <p:txBody>
          <a:bodyPr anchorCtr="0" anchor="t" bIns="91425" lIns="91425" rIns="91425" tIns="91425">
            <a:noAutofit/>
          </a:bodyPr>
          <a:lstStyle/>
          <a:p>
            <a:pPr lvl="0" rtl="0" algn="ctr">
              <a:spcBef>
                <a:spcPts val="0"/>
              </a:spcBef>
              <a:buNone/>
            </a:pPr>
            <a:r>
              <a:rPr b="1" lang="en" sz="3200">
                <a:solidFill>
                  <a:schemeClr val="lt1"/>
                </a:solidFill>
                <a:latin typeface="Garamond"/>
                <a:ea typeface="Garamond"/>
                <a:cs typeface="Garamond"/>
                <a:sym typeface="Garamond"/>
              </a:rPr>
              <a:t>Unforeseen Eventualities on Blockchain:</a:t>
            </a:r>
          </a:p>
          <a:p>
            <a:pPr lvl="0" rtl="0" algn="ctr">
              <a:spcBef>
                <a:spcPts val="0"/>
              </a:spcBef>
              <a:buClr>
                <a:schemeClr val="dk1"/>
              </a:buClr>
              <a:buFont typeface="Arial"/>
              <a:buNone/>
            </a:pPr>
            <a:r>
              <a:t/>
            </a:r>
            <a:endParaRPr b="1" sz="3200">
              <a:solidFill>
                <a:schemeClr val="lt1"/>
              </a:solidFill>
              <a:latin typeface="Garamond"/>
              <a:ea typeface="Garamond"/>
              <a:cs typeface="Garamond"/>
              <a:sym typeface="Garamond"/>
            </a:endParaRP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Network Failures</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Datafeed Failures</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Coding Errors (EtherPot)</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Changes of Heart</a:t>
            </a:r>
          </a:p>
        </p:txBody>
      </p:sp>
    </p:spTree>
  </p:cSld>
  <p:clrMapOvr>
    <a:masterClrMapping/>
  </p:clrMapOvr>
  <p:transition spd="slow">
    <p:fade/>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54" name="Shape 154"/>
        <p:cNvGrpSpPr/>
        <p:nvPr/>
      </p:nvGrpSpPr>
      <p:grpSpPr>
        <a:xfrm>
          <a:off x="0" y="0"/>
          <a:ext cx="0" cy="0"/>
          <a:chOff x="0" y="0"/>
          <a:chExt cx="0" cy="0"/>
        </a:xfrm>
      </p:grpSpPr>
      <p:sp>
        <p:nvSpPr>
          <p:cNvPr id="155" name="Shape 155"/>
          <p:cNvSpPr txBox="1"/>
          <p:nvPr/>
        </p:nvSpPr>
        <p:spPr>
          <a:xfrm>
            <a:off x="575875" y="632350"/>
            <a:ext cx="7841100" cy="2944200"/>
          </a:xfrm>
          <a:prstGeom prst="rect">
            <a:avLst/>
          </a:prstGeom>
          <a:noFill/>
          <a:ln>
            <a:noFill/>
          </a:ln>
        </p:spPr>
        <p:txBody>
          <a:bodyPr anchorCtr="0" anchor="t" bIns="91425" lIns="91425" rIns="91425" tIns="91425">
            <a:noAutofit/>
          </a:bodyPr>
          <a:lstStyle/>
          <a:p>
            <a:pPr lvl="0" rtl="0" algn="ctr">
              <a:spcBef>
                <a:spcPts val="0"/>
              </a:spcBef>
              <a:buNone/>
            </a:pPr>
            <a:r>
              <a:rPr b="1" lang="en" sz="3200">
                <a:solidFill>
                  <a:schemeClr val="lt1"/>
                </a:solidFill>
                <a:latin typeface="Garamond"/>
                <a:ea typeface="Garamond"/>
                <a:cs typeface="Garamond"/>
                <a:sym typeface="Garamond"/>
              </a:rPr>
              <a:t>Unforeseen Eventualities on Blockchain:</a:t>
            </a:r>
          </a:p>
          <a:p>
            <a:pPr lvl="0" rtl="0" algn="ctr">
              <a:spcBef>
                <a:spcPts val="0"/>
              </a:spcBef>
              <a:buNone/>
            </a:pPr>
            <a:r>
              <a:t/>
            </a:r>
            <a:endParaRPr b="1" sz="3200">
              <a:solidFill>
                <a:schemeClr val="lt1"/>
              </a:solidFill>
              <a:latin typeface="Garamond"/>
              <a:ea typeface="Garamond"/>
              <a:cs typeface="Garamond"/>
              <a:sym typeface="Garamond"/>
            </a:endParaRP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Network Failures</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Datafeed Failures</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Coding Errors (EtherPot)</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Changes of Heart</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Discovery of Fraud</a:t>
            </a:r>
          </a:p>
        </p:txBody>
      </p:sp>
    </p:spTree>
  </p:cSld>
  <p:clrMapOvr>
    <a:masterClrMapping/>
  </p:clrMapOvr>
  <p:transition spd="slow">
    <p:fade/>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59" name="Shape 159"/>
        <p:cNvGrpSpPr/>
        <p:nvPr/>
      </p:nvGrpSpPr>
      <p:grpSpPr>
        <a:xfrm>
          <a:off x="0" y="0"/>
          <a:ext cx="0" cy="0"/>
          <a:chOff x="0" y="0"/>
          <a:chExt cx="0" cy="0"/>
        </a:xfrm>
      </p:grpSpPr>
      <p:sp>
        <p:nvSpPr>
          <p:cNvPr id="160" name="Shape 160"/>
          <p:cNvSpPr txBox="1"/>
          <p:nvPr/>
        </p:nvSpPr>
        <p:spPr>
          <a:xfrm>
            <a:off x="575875" y="632350"/>
            <a:ext cx="7841100" cy="2944200"/>
          </a:xfrm>
          <a:prstGeom prst="rect">
            <a:avLst/>
          </a:prstGeom>
          <a:noFill/>
          <a:ln>
            <a:noFill/>
          </a:ln>
        </p:spPr>
        <p:txBody>
          <a:bodyPr anchorCtr="0" anchor="t" bIns="91425" lIns="91425" rIns="91425" tIns="91425">
            <a:noAutofit/>
          </a:bodyPr>
          <a:lstStyle/>
          <a:p>
            <a:pPr lvl="0" rtl="0" algn="ctr">
              <a:spcBef>
                <a:spcPts val="0"/>
              </a:spcBef>
              <a:buNone/>
            </a:pPr>
            <a:r>
              <a:rPr b="1" lang="en" sz="3000">
                <a:solidFill>
                  <a:schemeClr val="lt1"/>
                </a:solidFill>
                <a:latin typeface="Garamond"/>
                <a:ea typeface="Garamond"/>
                <a:cs typeface="Garamond"/>
                <a:sym typeface="Garamond"/>
              </a:rPr>
              <a:t>Possible Tools for Dealing with</a:t>
            </a:r>
          </a:p>
          <a:p>
            <a:pPr lvl="0" rtl="0" algn="ctr">
              <a:spcBef>
                <a:spcPts val="0"/>
              </a:spcBef>
              <a:buNone/>
            </a:pPr>
            <a:r>
              <a:rPr b="1" lang="en" sz="3000">
                <a:solidFill>
                  <a:schemeClr val="lt1"/>
                </a:solidFill>
                <a:latin typeface="Garamond"/>
                <a:ea typeface="Garamond"/>
                <a:cs typeface="Garamond"/>
                <a:sym typeface="Garamond"/>
              </a:rPr>
              <a:t>Unforeseen Eventualities on Blockchain:</a:t>
            </a:r>
          </a:p>
          <a:p>
            <a:pPr lvl="0" rtl="0" algn="ctr">
              <a:spcBef>
                <a:spcPts val="0"/>
              </a:spcBef>
              <a:buClr>
                <a:schemeClr val="dk1"/>
              </a:buClr>
              <a:buFont typeface="Arial"/>
              <a:buNone/>
            </a:pPr>
            <a:r>
              <a:t/>
            </a:r>
            <a:endParaRPr b="1" sz="3000">
              <a:solidFill>
                <a:schemeClr val="lt1"/>
              </a:solidFill>
              <a:latin typeface="Garamond"/>
              <a:ea typeface="Garamond"/>
              <a:cs typeface="Garamond"/>
              <a:sym typeface="Garamond"/>
            </a:endParaRP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Native Tools (e.g. selfdestruct): in protocol</a:t>
            </a:r>
          </a:p>
        </p:txBody>
      </p:sp>
    </p:spTree>
  </p:cSld>
  <p:clrMapOvr>
    <a:masterClrMapping/>
  </p:clrMapOvr>
  <p:transition spd="slow">
    <p:fade/>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64" name="Shape 164"/>
        <p:cNvGrpSpPr/>
        <p:nvPr/>
      </p:nvGrpSpPr>
      <p:grpSpPr>
        <a:xfrm>
          <a:off x="0" y="0"/>
          <a:ext cx="0" cy="0"/>
          <a:chOff x="0" y="0"/>
          <a:chExt cx="0" cy="0"/>
        </a:xfrm>
      </p:grpSpPr>
      <p:sp>
        <p:nvSpPr>
          <p:cNvPr id="165" name="Shape 165"/>
          <p:cNvSpPr txBox="1"/>
          <p:nvPr/>
        </p:nvSpPr>
        <p:spPr>
          <a:xfrm>
            <a:off x="575875" y="632350"/>
            <a:ext cx="7841100" cy="2944200"/>
          </a:xfrm>
          <a:prstGeom prst="rect">
            <a:avLst/>
          </a:prstGeom>
          <a:noFill/>
          <a:ln>
            <a:noFill/>
          </a:ln>
        </p:spPr>
        <p:txBody>
          <a:bodyPr anchorCtr="0" anchor="t" bIns="91425" lIns="91425" rIns="91425" tIns="91425">
            <a:noAutofit/>
          </a:bodyPr>
          <a:lstStyle/>
          <a:p>
            <a:pPr lvl="0" rtl="0" algn="ctr">
              <a:spcBef>
                <a:spcPts val="0"/>
              </a:spcBef>
              <a:buClr>
                <a:schemeClr val="dk1"/>
              </a:buClr>
              <a:buSzPct val="36666"/>
              <a:buFont typeface="Arial"/>
              <a:buNone/>
            </a:pPr>
            <a:r>
              <a:rPr b="1" lang="en" sz="3000">
                <a:solidFill>
                  <a:schemeClr val="lt1"/>
                </a:solidFill>
                <a:latin typeface="Garamond"/>
                <a:ea typeface="Garamond"/>
                <a:cs typeface="Garamond"/>
                <a:sym typeface="Garamond"/>
              </a:rPr>
              <a:t>Possible Tools for Dealing with</a:t>
            </a:r>
          </a:p>
          <a:p>
            <a:pPr lvl="0" rtl="0" algn="ctr">
              <a:spcBef>
                <a:spcPts val="0"/>
              </a:spcBef>
              <a:buNone/>
            </a:pPr>
            <a:r>
              <a:rPr b="1" lang="en" sz="3000">
                <a:solidFill>
                  <a:schemeClr val="lt1"/>
                </a:solidFill>
                <a:latin typeface="Garamond"/>
                <a:ea typeface="Garamond"/>
                <a:cs typeface="Garamond"/>
                <a:sym typeface="Garamond"/>
              </a:rPr>
              <a:t>Unforeseen Eventualities on Blockchain:</a:t>
            </a:r>
          </a:p>
          <a:p>
            <a:pPr lvl="0" rtl="0" algn="ctr">
              <a:spcBef>
                <a:spcPts val="0"/>
              </a:spcBef>
              <a:buClr>
                <a:schemeClr val="dk1"/>
              </a:buClr>
              <a:buFont typeface="Arial"/>
              <a:buNone/>
            </a:pPr>
            <a:r>
              <a:t/>
            </a:r>
            <a:endParaRPr b="1" sz="3000">
              <a:solidFill>
                <a:schemeClr val="lt1"/>
              </a:solidFill>
              <a:latin typeface="Garamond"/>
              <a:ea typeface="Garamond"/>
              <a:cs typeface="Garamond"/>
              <a:sym typeface="Garamond"/>
            </a:endParaRPr>
          </a:p>
          <a:p>
            <a:pPr indent="-419100" lvl="0" marL="457200" rtl="0">
              <a:spcBef>
                <a:spcPts val="0"/>
              </a:spcBef>
              <a:buClr>
                <a:srgbClr val="FFFFFF"/>
              </a:buClr>
              <a:buSzPct val="100000"/>
              <a:buFont typeface="Garamond"/>
              <a:buChar char="●"/>
            </a:pPr>
            <a:r>
              <a:rPr b="1" lang="en" sz="3000">
                <a:solidFill>
                  <a:schemeClr val="lt1"/>
                </a:solidFill>
                <a:latin typeface="Garamond"/>
                <a:ea typeface="Garamond"/>
                <a:cs typeface="Garamond"/>
                <a:sym typeface="Garamond"/>
              </a:rPr>
              <a:t>Native Tools (e.g. selfdestruct): in protocol</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Prescient Coding: </a:t>
            </a:r>
          </a:p>
          <a:p>
            <a:pPr indent="-419100" lvl="1" marL="9144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Functions that can be turned on/off</a:t>
            </a:r>
          </a:p>
        </p:txBody>
      </p:sp>
    </p:spTree>
  </p:cSld>
  <p:clrMapOvr>
    <a:masterClrMapping/>
  </p:clrMapOvr>
  <p:transition spd="slow">
    <p:fade/>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69" name="Shape 169"/>
        <p:cNvGrpSpPr/>
        <p:nvPr/>
      </p:nvGrpSpPr>
      <p:grpSpPr>
        <a:xfrm>
          <a:off x="0" y="0"/>
          <a:ext cx="0" cy="0"/>
          <a:chOff x="0" y="0"/>
          <a:chExt cx="0" cy="0"/>
        </a:xfrm>
      </p:grpSpPr>
      <p:sp>
        <p:nvSpPr>
          <p:cNvPr id="170" name="Shape 170"/>
          <p:cNvSpPr txBox="1"/>
          <p:nvPr/>
        </p:nvSpPr>
        <p:spPr>
          <a:xfrm>
            <a:off x="575875" y="632350"/>
            <a:ext cx="7841100" cy="2944200"/>
          </a:xfrm>
          <a:prstGeom prst="rect">
            <a:avLst/>
          </a:prstGeom>
          <a:noFill/>
          <a:ln>
            <a:noFill/>
          </a:ln>
        </p:spPr>
        <p:txBody>
          <a:bodyPr anchorCtr="0" anchor="t" bIns="91425" lIns="91425" rIns="91425" tIns="91425">
            <a:noAutofit/>
          </a:bodyPr>
          <a:lstStyle/>
          <a:p>
            <a:pPr lvl="0" rtl="0" algn="ctr">
              <a:spcBef>
                <a:spcPts val="0"/>
              </a:spcBef>
              <a:buClr>
                <a:schemeClr val="dk1"/>
              </a:buClr>
              <a:buSzPct val="36666"/>
              <a:buFont typeface="Arial"/>
              <a:buNone/>
            </a:pPr>
            <a:r>
              <a:rPr b="1" lang="en" sz="3000">
                <a:solidFill>
                  <a:schemeClr val="lt1"/>
                </a:solidFill>
                <a:latin typeface="Garamond"/>
                <a:ea typeface="Garamond"/>
                <a:cs typeface="Garamond"/>
                <a:sym typeface="Garamond"/>
              </a:rPr>
              <a:t>Possible Tools for Dealing with</a:t>
            </a:r>
          </a:p>
          <a:p>
            <a:pPr lvl="0" rtl="0" algn="ctr">
              <a:spcBef>
                <a:spcPts val="0"/>
              </a:spcBef>
              <a:buNone/>
            </a:pPr>
            <a:r>
              <a:rPr b="1" lang="en" sz="3000">
                <a:solidFill>
                  <a:schemeClr val="lt1"/>
                </a:solidFill>
                <a:latin typeface="Garamond"/>
                <a:ea typeface="Garamond"/>
                <a:cs typeface="Garamond"/>
                <a:sym typeface="Garamond"/>
              </a:rPr>
              <a:t>Unforeseen Eventualities on Blockchain:</a:t>
            </a:r>
          </a:p>
          <a:p>
            <a:pPr lvl="0" rtl="0" algn="ctr">
              <a:spcBef>
                <a:spcPts val="0"/>
              </a:spcBef>
              <a:buClr>
                <a:schemeClr val="dk1"/>
              </a:buClr>
              <a:buFont typeface="Arial"/>
              <a:buNone/>
            </a:pPr>
            <a:r>
              <a:t/>
            </a:r>
            <a:endParaRPr b="1" sz="3000">
              <a:solidFill>
                <a:schemeClr val="lt1"/>
              </a:solidFill>
              <a:latin typeface="Garamond"/>
              <a:ea typeface="Garamond"/>
              <a:cs typeface="Garamond"/>
              <a:sym typeface="Garamond"/>
            </a:endParaRPr>
          </a:p>
          <a:p>
            <a:pPr indent="-419100" lvl="0" marL="457200" rtl="0">
              <a:spcBef>
                <a:spcPts val="0"/>
              </a:spcBef>
              <a:buClr>
                <a:srgbClr val="FFFFFF"/>
              </a:buClr>
              <a:buSzPct val="100000"/>
              <a:buFont typeface="Garamond"/>
              <a:buChar char="●"/>
            </a:pPr>
            <a:r>
              <a:rPr b="1" lang="en" sz="3000">
                <a:solidFill>
                  <a:schemeClr val="lt1"/>
                </a:solidFill>
                <a:latin typeface="Garamond"/>
                <a:ea typeface="Garamond"/>
                <a:cs typeface="Garamond"/>
                <a:sym typeface="Garamond"/>
              </a:rPr>
              <a:t>Native Tools (e.g. selfdestruct): in protocol</a:t>
            </a:r>
          </a:p>
          <a:p>
            <a:pPr indent="-419100" lvl="0" marL="4572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Prescient Coding</a:t>
            </a:r>
            <a:r>
              <a:rPr b="1" lang="en" sz="3000">
                <a:solidFill>
                  <a:schemeClr val="lt1"/>
                </a:solidFill>
                <a:latin typeface="Garamond"/>
                <a:ea typeface="Garamond"/>
                <a:cs typeface="Garamond"/>
                <a:sym typeface="Garamond"/>
              </a:rPr>
              <a:t>: </a:t>
            </a:r>
          </a:p>
          <a:p>
            <a:pPr indent="-419100" lvl="1" marL="914400" rtl="0">
              <a:spcBef>
                <a:spcPts val="0"/>
              </a:spcBef>
              <a:buClr>
                <a:srgbClr val="FFFFFF"/>
              </a:buClr>
              <a:buSzPct val="100000"/>
              <a:buFont typeface="Garamond"/>
              <a:buChar char="○"/>
            </a:pPr>
            <a:r>
              <a:rPr b="1" lang="en" sz="3000">
                <a:solidFill>
                  <a:schemeClr val="lt1"/>
                </a:solidFill>
                <a:latin typeface="Garamond"/>
                <a:ea typeface="Garamond"/>
                <a:cs typeface="Garamond"/>
                <a:sym typeface="Garamond"/>
              </a:rPr>
              <a:t>Functions that can be turned on/off</a:t>
            </a:r>
          </a:p>
          <a:p>
            <a:pPr indent="-419100" lvl="1" marL="914400" rtl="0">
              <a:spcBef>
                <a:spcPts val="0"/>
              </a:spcBef>
              <a:buClr>
                <a:srgbClr val="FFFFFF"/>
              </a:buClr>
              <a:buSzPct val="100000"/>
              <a:buFont typeface="Garamond"/>
              <a:buChar char="○"/>
            </a:pPr>
            <a:r>
              <a:rPr b="1" lang="en" sz="3000">
                <a:solidFill>
                  <a:srgbClr val="FFFFFF"/>
                </a:solidFill>
                <a:latin typeface="Garamond"/>
                <a:ea typeface="Garamond"/>
                <a:cs typeface="Garamond"/>
                <a:sym typeface="Garamond"/>
              </a:rPr>
              <a:t>Sockets for TBD dependent contracts </a:t>
            </a:r>
          </a:p>
        </p:txBody>
      </p:sp>
    </p:spTree>
  </p:cSld>
  <p:clrMapOvr>
    <a:masterClrMapping/>
  </p:clrMapOvr>
  <p:transition spd="slow">
    <p:fade/>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74" name="Shape 174"/>
        <p:cNvGrpSpPr/>
        <p:nvPr/>
      </p:nvGrpSpPr>
      <p:grpSpPr>
        <a:xfrm>
          <a:off x="0" y="0"/>
          <a:ext cx="0" cy="0"/>
          <a:chOff x="0" y="0"/>
          <a:chExt cx="0" cy="0"/>
        </a:xfrm>
      </p:grpSpPr>
      <p:pic>
        <p:nvPicPr>
          <p:cNvPr id="175" name="Shape 175"/>
          <p:cNvPicPr preferRelativeResize="0"/>
          <p:nvPr/>
        </p:nvPicPr>
        <p:blipFill>
          <a:blip r:embed="rId3">
            <a:alphaModFix/>
          </a:blip>
          <a:stretch>
            <a:fillRect/>
          </a:stretch>
        </p:blipFill>
        <p:spPr>
          <a:xfrm>
            <a:off x="3276037" y="276625"/>
            <a:ext cx="2591923" cy="2565324"/>
          </a:xfrm>
          <a:prstGeom prst="rect">
            <a:avLst/>
          </a:prstGeom>
          <a:noFill/>
          <a:ln cap="flat" cmpd="sng" w="28575">
            <a:solidFill>
              <a:srgbClr val="FFFFFF"/>
            </a:solidFill>
            <a:prstDash val="solid"/>
            <a:round/>
            <a:headEnd len="med" w="med" type="none"/>
            <a:tailEnd len="med" w="med" type="none"/>
          </a:ln>
        </p:spPr>
      </p:pic>
      <p:sp>
        <p:nvSpPr>
          <p:cNvPr id="176" name="Shape 176"/>
          <p:cNvSpPr txBox="1"/>
          <p:nvPr/>
        </p:nvSpPr>
        <p:spPr>
          <a:xfrm>
            <a:off x="1465175" y="3155775"/>
            <a:ext cx="6403800" cy="1260300"/>
          </a:xfrm>
          <a:prstGeom prst="rect">
            <a:avLst/>
          </a:prstGeom>
          <a:noFill/>
          <a:ln>
            <a:noFill/>
          </a:ln>
        </p:spPr>
        <p:txBody>
          <a:bodyPr anchorCtr="0" anchor="t" bIns="91425" lIns="91425" rIns="91425" tIns="91425">
            <a:noAutofit/>
          </a:bodyPr>
          <a:lstStyle/>
          <a:p>
            <a:pPr lvl="0" rtl="0" algn="ctr">
              <a:spcBef>
                <a:spcPts val="0"/>
              </a:spcBef>
              <a:buNone/>
            </a:pPr>
            <a:r>
              <a:rPr b="1" lang="en" sz="3600">
                <a:solidFill>
                  <a:srgbClr val="FFFFFF"/>
                </a:solidFill>
                <a:latin typeface="Garamond"/>
                <a:ea typeface="Garamond"/>
                <a:cs typeface="Garamond"/>
                <a:sym typeface="Garamond"/>
              </a:rPr>
              <a:t>Bill Marino</a:t>
            </a:r>
          </a:p>
          <a:p>
            <a:pPr lvl="0" algn="ctr">
              <a:spcBef>
                <a:spcPts val="0"/>
              </a:spcBef>
              <a:buNone/>
            </a:pPr>
            <a:r>
              <a:rPr b="1" lang="en" sz="3600">
                <a:solidFill>
                  <a:srgbClr val="FFFFFF"/>
                </a:solidFill>
                <a:latin typeface="Garamond"/>
                <a:ea typeface="Garamond"/>
                <a:cs typeface="Garamond"/>
                <a:sym typeface="Garamond"/>
              </a:rPr>
              <a:t>Cornell Tech CS M.Eng. 	  JD</a:t>
            </a:r>
          </a:p>
        </p:txBody>
      </p:sp>
      <p:sp>
        <p:nvSpPr>
          <p:cNvPr id="177" name="Shape 177"/>
          <p:cNvSpPr/>
          <p:nvPr/>
        </p:nvSpPr>
        <p:spPr>
          <a:xfrm>
            <a:off x="6706275" y="4013150"/>
            <a:ext cx="159300" cy="159300"/>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transition spd="slow">
    <p:fade/>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81" name="Shape 181"/>
        <p:cNvGrpSpPr/>
        <p:nvPr/>
      </p:nvGrpSpPr>
      <p:grpSpPr>
        <a:xfrm>
          <a:off x="0" y="0"/>
          <a:ext cx="0" cy="0"/>
          <a:chOff x="0" y="0"/>
          <a:chExt cx="0" cy="0"/>
        </a:xfrm>
      </p:grpSpPr>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64" name="Shape 64"/>
        <p:cNvGrpSpPr/>
        <p:nvPr/>
      </p:nvGrpSpPr>
      <p:grpSpPr>
        <a:xfrm>
          <a:off x="0" y="0"/>
          <a:ext cx="0" cy="0"/>
          <a:chOff x="0" y="0"/>
          <a:chExt cx="0" cy="0"/>
        </a:xfrm>
      </p:grpSpPr>
      <p:pic>
        <p:nvPicPr>
          <p:cNvPr id="65" name="Shape 65"/>
          <p:cNvPicPr preferRelativeResize="0"/>
          <p:nvPr/>
        </p:nvPicPr>
        <p:blipFill>
          <a:blip r:embed="rId3">
            <a:alphaModFix/>
          </a:blip>
          <a:stretch>
            <a:fillRect/>
          </a:stretch>
        </p:blipFill>
        <p:spPr>
          <a:xfrm>
            <a:off x="2982549" y="86700"/>
            <a:ext cx="3178900" cy="4886325"/>
          </a:xfrm>
          <a:prstGeom prst="rect">
            <a:avLst/>
          </a:prstGeom>
          <a:noFill/>
          <a:ln cap="flat" cmpd="sng" w="19050">
            <a:solidFill>
              <a:srgbClr val="FFFFFF"/>
            </a:solidFill>
            <a:prstDash val="solid"/>
            <a:round/>
            <a:headEnd len="med" w="med" type="none"/>
            <a:tailEnd len="med" w="med" type="none"/>
          </a:ln>
        </p:spPr>
      </p:pic>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69" name="Shape 69"/>
        <p:cNvGrpSpPr/>
        <p:nvPr/>
      </p:nvGrpSpPr>
      <p:grpSpPr>
        <a:xfrm>
          <a:off x="0" y="0"/>
          <a:ext cx="0" cy="0"/>
          <a:chOff x="0" y="0"/>
          <a:chExt cx="0" cy="0"/>
        </a:xfrm>
      </p:grpSpPr>
      <p:sp>
        <p:nvSpPr>
          <p:cNvPr id="70" name="Shape 70"/>
          <p:cNvSpPr txBox="1"/>
          <p:nvPr/>
        </p:nvSpPr>
        <p:spPr>
          <a:xfrm>
            <a:off x="-306600" y="471900"/>
            <a:ext cx="9144000" cy="4199700"/>
          </a:xfrm>
          <a:prstGeom prst="rect">
            <a:avLst/>
          </a:prstGeom>
          <a:noFill/>
          <a:ln>
            <a:noFill/>
          </a:ln>
        </p:spPr>
        <p:txBody>
          <a:bodyPr anchorCtr="0" anchor="t" bIns="91425" lIns="91425" rIns="91425" tIns="91425">
            <a:noAutofit/>
          </a:bodyPr>
          <a:lstStyle/>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spcBef>
                <a:spcPts val="0"/>
              </a:spcBef>
              <a:buNone/>
            </a:pPr>
            <a:r>
              <a:rPr lang="en" sz="2400">
                <a:solidFill>
                  <a:srgbClr val="FFFFFF"/>
                </a:solidFill>
                <a:latin typeface="Garamond"/>
                <a:ea typeface="Garamond"/>
                <a:cs typeface="Garamond"/>
                <a:sym typeface="Garamond"/>
              </a:rPr>
              <a:t>If a covenant be made wherein neither of the parties perform presently, but trust one another, in the condition of mere nature … upon any reasonable suspicion, it is void: but if there be a common power set over them both, with … force sufficient to compel performance, it is not void. </a:t>
            </a:r>
          </a:p>
          <a:p>
            <a:pPr indent="-69850" lvl="0" marL="914400" marR="914400" rtl="0">
              <a:spcBef>
                <a:spcPts val="0"/>
              </a:spcBef>
              <a:buClr>
                <a:schemeClr val="dk1"/>
              </a:buClr>
              <a:buFont typeface="Arial"/>
              <a:buNone/>
            </a:pPr>
            <a:r>
              <a:t/>
            </a:r>
            <a:endParaRPr sz="2400">
              <a:solidFill>
                <a:srgbClr val="FFFFFF"/>
              </a:solidFill>
              <a:latin typeface="Garamond"/>
              <a:ea typeface="Garamond"/>
              <a:cs typeface="Garamond"/>
              <a:sym typeface="Garamond"/>
            </a:endParaRPr>
          </a:p>
          <a:p>
            <a:pPr indent="-69850" lvl="0" marL="914400" marR="914400" rtl="0" algn="r">
              <a:spcBef>
                <a:spcPts val="0"/>
              </a:spcBef>
              <a:buClr>
                <a:schemeClr val="dk1"/>
              </a:buClr>
              <a:buSzPct val="45833"/>
              <a:buFont typeface="Arial"/>
              <a:buNone/>
            </a:pPr>
            <a:r>
              <a:rPr i="1" lang="en" sz="2400">
                <a:solidFill>
                  <a:srgbClr val="FFFFFF"/>
                </a:solidFill>
                <a:latin typeface="Garamond"/>
                <a:ea typeface="Garamond"/>
                <a:cs typeface="Garamond"/>
                <a:sym typeface="Garamond"/>
              </a:rPr>
              <a:t>—</a:t>
            </a:r>
            <a:r>
              <a:rPr lang="en" sz="2400">
                <a:solidFill>
                  <a:srgbClr val="FFFFFF"/>
                </a:solidFill>
                <a:latin typeface="Garamond"/>
                <a:ea typeface="Garamond"/>
                <a:cs typeface="Garamond"/>
                <a:sym typeface="Garamond"/>
              </a:rPr>
              <a:t> Thomas Hobbes, </a:t>
            </a:r>
            <a:r>
              <a:rPr i="1" lang="en" sz="2400">
                <a:solidFill>
                  <a:srgbClr val="FFFFFF"/>
                </a:solidFill>
                <a:latin typeface="Garamond"/>
                <a:ea typeface="Garamond"/>
                <a:cs typeface="Garamond"/>
                <a:sym typeface="Garamond"/>
              </a:rPr>
              <a:t>Leviathan</a:t>
            </a:r>
            <a:r>
              <a:rPr lang="en" sz="2400">
                <a:solidFill>
                  <a:srgbClr val="FFFFFF"/>
                </a:solidFill>
                <a:latin typeface="Garamond"/>
                <a:ea typeface="Garamond"/>
                <a:cs typeface="Garamond"/>
                <a:sym typeface="Garamond"/>
              </a:rPr>
              <a:t> (1651) </a:t>
            </a:r>
          </a:p>
          <a:p>
            <a:pPr lvl="0">
              <a:spcBef>
                <a:spcPts val="0"/>
              </a:spcBef>
              <a:buNone/>
            </a:pPr>
            <a:r>
              <a:t/>
            </a:r>
            <a:endParaRPr sz="2400">
              <a:latin typeface="Garamond"/>
              <a:ea typeface="Garamond"/>
              <a:cs typeface="Garamond"/>
              <a:sym typeface="Garamond"/>
            </a:endParaRPr>
          </a:p>
        </p:txBody>
      </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74" name="Shape 74"/>
        <p:cNvGrpSpPr/>
        <p:nvPr/>
      </p:nvGrpSpPr>
      <p:grpSpPr>
        <a:xfrm>
          <a:off x="0" y="0"/>
          <a:ext cx="0" cy="0"/>
          <a:chOff x="0" y="0"/>
          <a:chExt cx="0" cy="0"/>
        </a:xfrm>
      </p:grpSpPr>
      <p:sp>
        <p:nvSpPr>
          <p:cNvPr id="75" name="Shape 75"/>
          <p:cNvSpPr txBox="1"/>
          <p:nvPr/>
        </p:nvSpPr>
        <p:spPr>
          <a:xfrm>
            <a:off x="712775" y="1358125"/>
            <a:ext cx="7705500" cy="2944200"/>
          </a:xfrm>
          <a:prstGeom prst="rect">
            <a:avLst/>
          </a:prstGeom>
          <a:noFill/>
          <a:ln>
            <a:noFill/>
          </a:ln>
        </p:spPr>
        <p:txBody>
          <a:bodyPr anchorCtr="0" anchor="t" bIns="91425" lIns="91425" rIns="91425" tIns="91425">
            <a:noAutofit/>
          </a:bodyPr>
          <a:lstStyle/>
          <a:p>
            <a:pPr lvl="0" rtl="0" algn="ctr">
              <a:spcBef>
                <a:spcPts val="0"/>
              </a:spcBef>
              <a:buNone/>
            </a:pPr>
            <a:r>
              <a:rPr b="1" lang="en" sz="6000">
                <a:solidFill>
                  <a:srgbClr val="FFFFFF"/>
                </a:solidFill>
                <a:latin typeface="Garamond"/>
                <a:ea typeface="Garamond"/>
                <a:cs typeface="Garamond"/>
                <a:sym typeface="Garamond"/>
              </a:rPr>
              <a:t>OPPORTUNISTIC</a:t>
            </a:r>
          </a:p>
          <a:p>
            <a:pPr lvl="0" rtl="0" algn="ctr">
              <a:spcBef>
                <a:spcPts val="0"/>
              </a:spcBef>
              <a:buNone/>
            </a:pPr>
            <a:r>
              <a:rPr b="1" lang="en" sz="6000">
                <a:solidFill>
                  <a:srgbClr val="FFFFFF"/>
                </a:solidFill>
                <a:latin typeface="Garamond"/>
                <a:ea typeface="Garamond"/>
                <a:cs typeface="Garamond"/>
                <a:sym typeface="Garamond"/>
              </a:rPr>
              <a:t>BREACH</a:t>
            </a:r>
          </a:p>
        </p:txBody>
      </p:sp>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79" name="Shape 79"/>
        <p:cNvGrpSpPr/>
        <p:nvPr/>
      </p:nvGrpSpPr>
      <p:grpSpPr>
        <a:xfrm>
          <a:off x="0" y="0"/>
          <a:ext cx="0" cy="0"/>
          <a:chOff x="0" y="0"/>
          <a:chExt cx="0" cy="0"/>
        </a:xfrm>
      </p:grpSpPr>
      <p:sp>
        <p:nvSpPr>
          <p:cNvPr id="80" name="Shape 80"/>
          <p:cNvSpPr txBox="1"/>
          <p:nvPr/>
        </p:nvSpPr>
        <p:spPr>
          <a:xfrm>
            <a:off x="-362925" y="471900"/>
            <a:ext cx="9144000" cy="4199700"/>
          </a:xfrm>
          <a:prstGeom prst="rect">
            <a:avLst/>
          </a:prstGeom>
          <a:noFill/>
          <a:ln>
            <a:noFill/>
          </a:ln>
        </p:spPr>
        <p:txBody>
          <a:bodyPr anchorCtr="0" anchor="t" bIns="91425" lIns="91425" rIns="91425" tIns="91425">
            <a:noAutofit/>
          </a:bodyPr>
          <a:lstStyle/>
          <a:p>
            <a:pPr indent="0" lvl="0" marL="914400" marR="914400" rtl="0">
              <a:spcBef>
                <a:spcPts val="0"/>
              </a:spcBef>
              <a:buNone/>
            </a:pPr>
            <a:r>
              <a:t/>
            </a:r>
            <a:endParaRPr sz="2400">
              <a:solidFill>
                <a:srgbClr val="FFFFFF"/>
              </a:solidFill>
              <a:latin typeface="Garamond"/>
              <a:ea typeface="Garamond"/>
              <a:cs typeface="Garamond"/>
              <a:sym typeface="Garamond"/>
            </a:endParaRPr>
          </a:p>
          <a:p>
            <a:pPr indent="0" lvl="0" marL="914400" marR="914400" rtl="0">
              <a:spcBef>
                <a:spcPts val="0"/>
              </a:spcBef>
              <a:buNone/>
            </a:pPr>
            <a:r>
              <a:rPr lang="en" sz="2400">
                <a:solidFill>
                  <a:srgbClr val="FFFFFF"/>
                </a:solidFill>
                <a:latin typeface="Garamond"/>
                <a:ea typeface="Garamond"/>
                <a:cs typeface="Garamond"/>
                <a:sym typeface="Garamond"/>
              </a:rPr>
              <a:t>The basic idea of smart contracts is that many kinds of contractual clauses … can be embedded in the hardware and software … in such a way as to make breach of contract expensive (if desired, sometimes prohibitively so) … </a:t>
            </a:r>
          </a:p>
          <a:p>
            <a:pPr indent="-69850" lvl="0" marL="914400" marR="914400" rtl="0">
              <a:spcBef>
                <a:spcPts val="0"/>
              </a:spcBef>
              <a:buClr>
                <a:schemeClr val="dk1"/>
              </a:buClr>
              <a:buFont typeface="Arial"/>
              <a:buNone/>
            </a:pPr>
            <a:r>
              <a:t/>
            </a:r>
            <a:endParaRPr sz="2400">
              <a:solidFill>
                <a:srgbClr val="FFFFFF"/>
              </a:solidFill>
              <a:latin typeface="Garamond"/>
              <a:ea typeface="Garamond"/>
              <a:cs typeface="Garamond"/>
              <a:sym typeface="Garamond"/>
            </a:endParaRPr>
          </a:p>
          <a:p>
            <a:pPr indent="0" lvl="0" marL="914400" marR="914400" rtl="0" algn="r">
              <a:spcBef>
                <a:spcPts val="0"/>
              </a:spcBef>
              <a:buNone/>
            </a:pPr>
            <a:r>
              <a:rPr i="1" lang="en" sz="2400">
                <a:solidFill>
                  <a:srgbClr val="FFFFFF"/>
                </a:solidFill>
                <a:latin typeface="Garamond"/>
                <a:ea typeface="Garamond"/>
                <a:cs typeface="Garamond"/>
                <a:sym typeface="Garamond"/>
              </a:rPr>
              <a:t>—</a:t>
            </a:r>
            <a:r>
              <a:rPr lang="en" sz="2400">
                <a:solidFill>
                  <a:srgbClr val="FFFFFF"/>
                </a:solidFill>
                <a:latin typeface="Garamond"/>
                <a:ea typeface="Garamond"/>
                <a:cs typeface="Garamond"/>
                <a:sym typeface="Garamond"/>
              </a:rPr>
              <a:t> </a:t>
            </a:r>
            <a:r>
              <a:rPr lang="en" sz="2400">
                <a:solidFill>
                  <a:srgbClr val="FFFFFF"/>
                </a:solidFill>
                <a:latin typeface="Garamond"/>
                <a:ea typeface="Garamond"/>
                <a:cs typeface="Garamond"/>
                <a:sym typeface="Garamond"/>
              </a:rPr>
              <a:t>Nick Szabo, </a:t>
            </a:r>
            <a:r>
              <a:rPr i="1" lang="en" sz="2400">
                <a:solidFill>
                  <a:srgbClr val="FFFFFF"/>
                </a:solidFill>
                <a:latin typeface="Garamond"/>
                <a:ea typeface="Garamond"/>
                <a:cs typeface="Garamond"/>
                <a:sym typeface="Garamond"/>
              </a:rPr>
              <a:t>Smart Contracts: Building Blocks for Digital Markets</a:t>
            </a:r>
            <a:r>
              <a:rPr lang="en" sz="2400">
                <a:solidFill>
                  <a:srgbClr val="FFFFFF"/>
                </a:solidFill>
                <a:latin typeface="Garamond"/>
                <a:ea typeface="Garamond"/>
                <a:cs typeface="Garamond"/>
                <a:sym typeface="Garamond"/>
              </a:rPr>
              <a:t> (1996)</a:t>
            </a:r>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84" name="Shape 84"/>
        <p:cNvGrpSpPr/>
        <p:nvPr/>
      </p:nvGrpSpPr>
      <p:grpSpPr>
        <a:xfrm>
          <a:off x="0" y="0"/>
          <a:ext cx="0" cy="0"/>
          <a:chOff x="0" y="0"/>
          <a:chExt cx="0" cy="0"/>
        </a:xfrm>
      </p:grpSpPr>
      <p:sp>
        <p:nvSpPr>
          <p:cNvPr id="85" name="Shape 85"/>
          <p:cNvSpPr txBox="1"/>
          <p:nvPr/>
        </p:nvSpPr>
        <p:spPr>
          <a:xfrm>
            <a:off x="-221525" y="-305450"/>
            <a:ext cx="9144000" cy="4199700"/>
          </a:xfrm>
          <a:prstGeom prst="rect">
            <a:avLst/>
          </a:prstGeom>
          <a:noFill/>
          <a:ln>
            <a:noFill/>
          </a:ln>
        </p:spPr>
        <p:txBody>
          <a:bodyPr anchorCtr="0" anchor="t" bIns="91425" lIns="91425" rIns="91425" tIns="91425">
            <a:noAutofit/>
          </a:bodyPr>
          <a:lstStyle/>
          <a:p>
            <a:pPr indent="0" lvl="0" marL="457200" rtl="0" algn="ctr">
              <a:lnSpc>
                <a:spcPct val="115000"/>
              </a:lnSpc>
              <a:spcBef>
                <a:spcPts val="0"/>
              </a:spcBef>
              <a:spcAft>
                <a:spcPts val="1600"/>
              </a:spcAft>
              <a:buNone/>
            </a:pPr>
            <a:r>
              <a:t/>
            </a:r>
            <a:endParaRPr b="1" sz="4800">
              <a:solidFill>
                <a:srgbClr val="FFFFFF"/>
              </a:solidFill>
              <a:latin typeface="Garamond"/>
              <a:ea typeface="Garamond"/>
              <a:cs typeface="Garamond"/>
              <a:sym typeface="Garamond"/>
            </a:endParaRPr>
          </a:p>
          <a:p>
            <a:pPr indent="0" lvl="0" marL="457200" rtl="0" algn="ctr">
              <a:lnSpc>
                <a:spcPct val="100000"/>
              </a:lnSpc>
              <a:spcBef>
                <a:spcPts val="0"/>
              </a:spcBef>
              <a:spcAft>
                <a:spcPts val="1600"/>
              </a:spcAft>
              <a:buNone/>
            </a:pPr>
            <a:r>
              <a:rPr b="1" lang="en" sz="4000">
                <a:solidFill>
                  <a:srgbClr val="FFFFFF"/>
                </a:solidFill>
                <a:latin typeface="Garamond"/>
                <a:ea typeface="Garamond"/>
                <a:cs typeface="Garamond"/>
                <a:sym typeface="Garamond"/>
              </a:rPr>
              <a:t>THE NEED TO </a:t>
            </a:r>
          </a:p>
          <a:p>
            <a:pPr indent="0" lvl="0" marL="457200" rtl="0" algn="ctr">
              <a:lnSpc>
                <a:spcPct val="100000"/>
              </a:lnSpc>
              <a:spcBef>
                <a:spcPts val="0"/>
              </a:spcBef>
              <a:spcAft>
                <a:spcPts val="1600"/>
              </a:spcAft>
              <a:buNone/>
            </a:pPr>
            <a:r>
              <a:rPr b="1" lang="en" sz="4000">
                <a:solidFill>
                  <a:srgbClr val="FFFFFF"/>
                </a:solidFill>
                <a:latin typeface="Garamond"/>
                <a:ea typeface="Garamond"/>
                <a:cs typeface="Garamond"/>
                <a:sym typeface="Garamond"/>
              </a:rPr>
              <a:t>MODIFY OR UNDO CONTRACTS </a:t>
            </a:r>
          </a:p>
          <a:p>
            <a:pPr indent="0" lvl="0" marL="457200" rtl="0" algn="ctr">
              <a:lnSpc>
                <a:spcPct val="100000"/>
              </a:lnSpc>
              <a:spcBef>
                <a:spcPts val="0"/>
              </a:spcBef>
              <a:spcAft>
                <a:spcPts val="1600"/>
              </a:spcAft>
              <a:buNone/>
            </a:pPr>
            <a:r>
              <a:rPr b="1" lang="en" sz="4000">
                <a:solidFill>
                  <a:srgbClr val="FFFFFF"/>
                </a:solidFill>
                <a:latin typeface="Garamond"/>
                <a:ea typeface="Garamond"/>
                <a:cs typeface="Garamond"/>
                <a:sym typeface="Garamond"/>
              </a:rPr>
              <a:t>IN LIGHT OF </a:t>
            </a:r>
          </a:p>
          <a:p>
            <a:pPr indent="0" lvl="0" marL="457200" rtl="0" algn="ctr">
              <a:lnSpc>
                <a:spcPct val="100000"/>
              </a:lnSpc>
              <a:spcBef>
                <a:spcPts val="0"/>
              </a:spcBef>
              <a:spcAft>
                <a:spcPts val="1600"/>
              </a:spcAft>
              <a:buNone/>
            </a:pPr>
            <a:r>
              <a:rPr b="1" lang="en" sz="4000">
                <a:solidFill>
                  <a:srgbClr val="FFFFFF"/>
                </a:solidFill>
                <a:latin typeface="Garamond"/>
                <a:ea typeface="Garamond"/>
                <a:cs typeface="Garamond"/>
                <a:sym typeface="Garamond"/>
              </a:rPr>
              <a:t>UNFORESEEN EVENTUALITIES</a:t>
            </a:r>
          </a:p>
        </p:txBody>
      </p:sp>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89" name="Shape 89"/>
        <p:cNvGrpSpPr/>
        <p:nvPr/>
      </p:nvGrpSpPr>
      <p:grpSpPr>
        <a:xfrm>
          <a:off x="0" y="0"/>
          <a:ext cx="0" cy="0"/>
          <a:chOff x="0" y="0"/>
          <a:chExt cx="0" cy="0"/>
        </a:xfrm>
      </p:grpSpPr>
      <p:pic>
        <p:nvPicPr>
          <p:cNvPr id="90" name="Shape 90"/>
          <p:cNvPicPr preferRelativeResize="0"/>
          <p:nvPr/>
        </p:nvPicPr>
        <p:blipFill>
          <a:blip r:embed="rId3">
            <a:alphaModFix/>
          </a:blip>
          <a:stretch>
            <a:fillRect/>
          </a:stretch>
        </p:blipFill>
        <p:spPr>
          <a:xfrm>
            <a:off x="1190850" y="76850"/>
            <a:ext cx="6600000" cy="4989799"/>
          </a:xfrm>
          <a:prstGeom prst="rect">
            <a:avLst/>
          </a:prstGeom>
          <a:noFill/>
          <a:ln cap="flat" cmpd="sng" w="19050">
            <a:solidFill>
              <a:srgbClr val="FFFFFF"/>
            </a:solidFill>
            <a:prstDash val="solid"/>
            <a:round/>
            <a:headEnd len="med" w="med" type="none"/>
            <a:tailEnd len="med" w="med" type="none"/>
          </a:ln>
        </p:spPr>
      </p:pic>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94" name="Shape 94"/>
        <p:cNvGrpSpPr/>
        <p:nvPr/>
      </p:nvGrpSpPr>
      <p:grpSpPr>
        <a:xfrm>
          <a:off x="0" y="0"/>
          <a:ext cx="0" cy="0"/>
          <a:chOff x="0" y="0"/>
          <a:chExt cx="0" cy="0"/>
        </a:xfrm>
      </p:grpSpPr>
      <p:sp>
        <p:nvSpPr>
          <p:cNvPr id="95" name="Shape 95"/>
          <p:cNvSpPr txBox="1"/>
          <p:nvPr/>
        </p:nvSpPr>
        <p:spPr>
          <a:xfrm>
            <a:off x="0" y="654975"/>
            <a:ext cx="9144000" cy="4199700"/>
          </a:xfrm>
          <a:prstGeom prst="rect">
            <a:avLst/>
          </a:prstGeom>
          <a:noFill/>
          <a:ln>
            <a:noFill/>
          </a:ln>
        </p:spPr>
        <p:txBody>
          <a:bodyPr anchorCtr="0" anchor="t" bIns="91425" lIns="91425" rIns="91425" tIns="91425">
            <a:noAutofit/>
          </a:bodyPr>
          <a:lstStyle/>
          <a:p>
            <a:pPr indent="0" lvl="0" marL="0" rtl="0" algn="l">
              <a:lnSpc>
                <a:spcPct val="115000"/>
              </a:lnSpc>
              <a:spcBef>
                <a:spcPts val="0"/>
              </a:spcBef>
              <a:spcAft>
                <a:spcPts val="1600"/>
              </a:spcAft>
              <a:buNone/>
            </a:pPr>
            <a:r>
              <a:t/>
            </a:r>
            <a:endParaRPr b="1" sz="4800">
              <a:solidFill>
                <a:srgbClr val="FFFFFF"/>
              </a:solidFill>
              <a:latin typeface="Garamond"/>
              <a:ea typeface="Garamond"/>
              <a:cs typeface="Garamond"/>
              <a:sym typeface="Garamond"/>
            </a:endParaRPr>
          </a:p>
          <a:p>
            <a:pPr indent="0" lvl="0" marL="457200" rtl="0" algn="ctr">
              <a:lnSpc>
                <a:spcPct val="115000"/>
              </a:lnSpc>
              <a:spcBef>
                <a:spcPts val="0"/>
              </a:spcBef>
              <a:spcAft>
                <a:spcPts val="1600"/>
              </a:spcAft>
              <a:buNone/>
            </a:pPr>
            <a:r>
              <a:rPr b="1" i="1" lang="en" sz="4800">
                <a:solidFill>
                  <a:srgbClr val="FFFFFF"/>
                </a:solidFill>
                <a:latin typeface="Garamond"/>
                <a:ea typeface="Garamond"/>
                <a:cs typeface="Garamond"/>
                <a:sym typeface="Garamond"/>
              </a:rPr>
              <a:t>Krell</a:t>
            </a:r>
            <a:r>
              <a:rPr b="1" lang="en" sz="4800">
                <a:solidFill>
                  <a:srgbClr val="FFFFFF"/>
                </a:solidFill>
                <a:latin typeface="Garamond"/>
                <a:ea typeface="Garamond"/>
                <a:cs typeface="Garamond"/>
                <a:sym typeface="Garamond"/>
              </a:rPr>
              <a:t> v. </a:t>
            </a:r>
            <a:r>
              <a:rPr b="1" i="1" lang="en" sz="4800">
                <a:solidFill>
                  <a:srgbClr val="FFFFFF"/>
                </a:solidFill>
                <a:latin typeface="Garamond"/>
                <a:ea typeface="Garamond"/>
                <a:cs typeface="Garamond"/>
                <a:sym typeface="Garamond"/>
              </a:rPr>
              <a:t>Henry</a:t>
            </a:r>
            <a:r>
              <a:rPr b="1" lang="en" sz="4800">
                <a:solidFill>
                  <a:srgbClr val="FFFFFF"/>
                </a:solidFill>
                <a:latin typeface="Garamond"/>
                <a:ea typeface="Garamond"/>
                <a:cs typeface="Garamond"/>
                <a:sym typeface="Garamond"/>
              </a:rPr>
              <a:t> (1903)</a:t>
            </a:r>
          </a:p>
        </p:txBody>
      </p:sp>
    </p:spTree>
  </p:cSld>
  <p:clrMapOvr>
    <a:masterClrMapping/>
  </p:clrMapOvr>
  <p:transition spd="slow">
    <p:fade/>
  </p:transition>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